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526" r:id="rId2"/>
    <p:sldId id="522" r:id="rId3"/>
    <p:sldId id="592" r:id="rId4"/>
    <p:sldId id="627" r:id="rId5"/>
    <p:sldId id="626" r:id="rId6"/>
    <p:sldId id="593" r:id="rId7"/>
    <p:sldId id="594" r:id="rId8"/>
    <p:sldId id="595" r:id="rId9"/>
    <p:sldId id="596" r:id="rId10"/>
    <p:sldId id="597" r:id="rId11"/>
    <p:sldId id="598" r:id="rId12"/>
    <p:sldId id="600" r:id="rId13"/>
    <p:sldId id="599" r:id="rId14"/>
    <p:sldId id="604" r:id="rId15"/>
    <p:sldId id="601" r:id="rId16"/>
    <p:sldId id="602" r:id="rId17"/>
    <p:sldId id="605" r:id="rId18"/>
    <p:sldId id="603" r:id="rId19"/>
    <p:sldId id="606" r:id="rId20"/>
    <p:sldId id="607" r:id="rId21"/>
    <p:sldId id="608" r:id="rId22"/>
    <p:sldId id="609" r:id="rId23"/>
    <p:sldId id="610" r:id="rId24"/>
    <p:sldId id="614" r:id="rId25"/>
    <p:sldId id="615" r:id="rId26"/>
    <p:sldId id="611" r:id="rId27"/>
    <p:sldId id="612" r:id="rId28"/>
    <p:sldId id="613" r:id="rId29"/>
    <p:sldId id="621" r:id="rId30"/>
    <p:sldId id="623" r:id="rId31"/>
    <p:sldId id="624" r:id="rId32"/>
    <p:sldId id="616" r:id="rId33"/>
    <p:sldId id="617" r:id="rId34"/>
    <p:sldId id="618" r:id="rId35"/>
    <p:sldId id="620" r:id="rId36"/>
    <p:sldId id="622" r:id="rId37"/>
    <p:sldId id="625" r:id="rId38"/>
    <p:sldId id="628" r:id="rId39"/>
    <p:sldId id="629" r:id="rId40"/>
    <p:sldId id="630" r:id="rId41"/>
    <p:sldId id="635" r:id="rId42"/>
    <p:sldId id="632" r:id="rId43"/>
    <p:sldId id="633" r:id="rId44"/>
    <p:sldId id="637" r:id="rId45"/>
    <p:sldId id="636" r:id="rId46"/>
    <p:sldId id="639" r:id="rId47"/>
    <p:sldId id="638" r:id="rId48"/>
    <p:sldId id="640" r:id="rId49"/>
    <p:sldId id="641" r:id="rId50"/>
    <p:sldId id="642" r:id="rId51"/>
    <p:sldId id="643" r:id="rId52"/>
    <p:sldId id="644" r:id="rId53"/>
    <p:sldId id="645" r:id="rId54"/>
    <p:sldId id="646" r:id="rId55"/>
    <p:sldId id="647" r:id="rId56"/>
    <p:sldId id="648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58D"/>
    <a:srgbClr val="EC008D"/>
    <a:srgbClr val="70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701" y="82"/>
      </p:cViewPr>
      <p:guideLst/>
    </p:cSldViewPr>
  </p:slideViewPr>
  <p:outlineViewPr>
    <p:cViewPr>
      <p:scale>
        <a:sx n="33" d="100"/>
        <a:sy n="33" d="100"/>
      </p:scale>
      <p:origin x="0" y="-239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568F0-395E-4332-A594-086DC2C87B2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F8569-8889-40DA-ADA4-7D9E9F3E4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6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0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91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29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00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53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F8569-8889-40DA-ADA4-7D9E9F3E41C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0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5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6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3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9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6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1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3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6E7A5-A5EA-4673-86A3-6F58F995D500}" type="datetimeFigureOut">
              <a:rPr lang="en-US" smtClean="0"/>
              <a:t>2022-10-13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05-CE75-42D0-B3EF-2CC05435D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0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3649" y="870925"/>
            <a:ext cx="8843950" cy="259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5500" b="1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 Signal Processing</a:t>
            </a:r>
          </a:p>
          <a:p>
            <a:pPr>
              <a:lnSpc>
                <a:spcPct val="125000"/>
              </a:lnSpc>
            </a:pPr>
            <a:r>
              <a:rPr lang="en-US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02: MATLAB Basics II</a:t>
            </a:r>
          </a:p>
          <a:p>
            <a:pPr>
              <a:lnSpc>
                <a:spcPct val="125000"/>
              </a:lnSpc>
            </a:pP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Abdallah El Ghamry</a:t>
            </a:r>
            <a:endParaRPr lang="en-US" sz="30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3931260"/>
            <a:ext cx="12192000" cy="2926739"/>
            <a:chOff x="0" y="3931260"/>
            <a:chExt cx="12192000" cy="292673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976979"/>
              <a:ext cx="12192000" cy="288102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0" y="3931260"/>
              <a:ext cx="12192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991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Logic Operators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24" y="2390892"/>
            <a:ext cx="8738425" cy="39957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1022" y="1007526"/>
            <a:ext cx="10517342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logical AND operators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&amp;&amp;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&amp;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logical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||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|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Logic Operators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&amp;&amp;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works between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scalar values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hile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&amp;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works with either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scalar or array values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long as the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sizes of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arrays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compatible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||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works between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scalar values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|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works with either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scalar or array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&amp;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 is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preferred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most practical cases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is true if and only if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operand is true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one is false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operator (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unary operator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having only one operand. </a:t>
            </a:r>
          </a:p>
        </p:txBody>
      </p:sp>
    </p:spTree>
    <p:extLst>
      <p:ext uri="{BB962C8B-B14F-4D97-AF65-F5344CB8AC3E}">
        <p14:creationId xmlns:p14="http://schemas.microsoft.com/office/powerpoint/2010/main" val="266819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Logic Operators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a = [1 0; 1 1</a:t>
            </a:r>
            <a:r>
              <a:rPr lang="en-US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endParaRPr lang="en-US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 </a:t>
            </a:r>
            <a:r>
              <a:rPr lang="en-US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1     0</a:t>
            </a: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</a:t>
            </a:r>
            <a:r>
              <a:rPr lang="en-US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b = [1 1; 0 1</a:t>
            </a:r>
            <a:r>
              <a:rPr lang="en-US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endParaRPr lang="en-US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b </a:t>
            </a:r>
            <a:r>
              <a:rPr lang="en-US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1     1</a:t>
            </a: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0     </a:t>
            </a:r>
            <a:r>
              <a:rPr lang="en-US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a &amp;&amp; b</a:t>
            </a: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Operands to the || and &amp;&amp; operators must be convertible to logical scalar values</a:t>
            </a:r>
            <a:r>
              <a:rPr lang="en-US" sz="2200" dirty="0" smtClean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C00000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Logic Operators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259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a = [1 0; 1 1</a:t>
            </a:r>
            <a:r>
              <a:rPr lang="en-US" sz="20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endParaRPr lang="en-US" sz="20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1     0</a:t>
            </a: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b = [1 1; 0 1</a:t>
            </a:r>
            <a:r>
              <a:rPr lang="en-US" sz="20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endParaRPr lang="en-US" sz="20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b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1     1</a:t>
            </a: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0    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</a:p>
          <a:p>
            <a:pPr algn="just">
              <a:lnSpc>
                <a:spcPct val="130000"/>
              </a:lnSpc>
            </a:pPr>
            <a:r>
              <a:rPr lang="en-US" sz="20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en-US" sz="2000" dirty="0">
                <a:latin typeface="Consolas" panose="020B0609020204030204" pitchFamily="49" charset="0"/>
                <a:cs typeface="Times New Roman" panose="02020603050405020304" pitchFamily="18" charset="0"/>
              </a:rPr>
              <a:t>a &amp; </a:t>
            </a:r>
            <a:r>
              <a:rPr lang="en-US" sz="20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b</a:t>
            </a:r>
            <a:endParaRPr lang="en-US" sz="20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2</a:t>
            </a:r>
            <a:r>
              <a:rPr lang="en-US" sz="2000" b="1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×</a:t>
            </a: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2 logical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array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1   0</a:t>
            </a: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0   1</a:t>
            </a:r>
          </a:p>
        </p:txBody>
      </p:sp>
    </p:spTree>
    <p:extLst>
      <p:ext uri="{BB962C8B-B14F-4D97-AF65-F5344CB8AC3E}">
        <p14:creationId xmlns:p14="http://schemas.microsoft.com/office/powerpoint/2010/main" val="33456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Selection Statements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012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allows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to select and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 specific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 of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(blocks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while skipping other sections of code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expression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statements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elseif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expression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statements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else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statements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1000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Selection Statements: </a:t>
            </a:r>
            <a:r>
              <a:rPr lang="en-US" sz="3200" dirty="0" smtClean="0">
                <a:solidFill>
                  <a:schemeClr val="bg1"/>
                </a:solidFill>
              </a:rPr>
              <a:t>The if Statement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if a value is nonzero.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x = 10;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x ~= 0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   disp(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'Nonzero value'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4421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Selection Statements: The if-else Statement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if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or odd. </a:t>
            </a:r>
          </a:p>
          <a:p>
            <a:pPr algn="just">
              <a:lnSpc>
                <a:spcPct val="13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x = 4</a:t>
            </a: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mod(x, 2) == 0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   disp(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"The number is </a:t>
            </a:r>
            <a:r>
              <a:rPr lang="en-US" sz="2800" dirty="0" smtClean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even."</a:t>
            </a: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else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   disp(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"The number is odd."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5339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Selection Statements: The if-else Statement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852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% </a:t>
            </a: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This script calculates the area of a circle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00B05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% It error-checks the user's radius</a:t>
            </a:r>
          </a:p>
          <a:p>
            <a:pPr algn="just">
              <a:lnSpc>
                <a:spcPct val="130000"/>
              </a:lnSpc>
            </a:pP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radius = input(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'Please enter the radius: '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radius &lt;= 0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fprintf(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'Sorry; %.2f is not a valid radius\n'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, radius)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else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area = pi * radius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^ 2;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fprintf(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'The area is %.2f\n'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, area)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283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Selection Statements: The </a:t>
            </a:r>
            <a:r>
              <a:rPr lang="en-US" sz="3200" dirty="0" smtClean="0">
                <a:solidFill>
                  <a:schemeClr val="bg1"/>
                </a:solidFill>
              </a:rPr>
              <a:t>if-elseif-else </a:t>
            </a:r>
            <a:r>
              <a:rPr lang="en-US" sz="3200" dirty="0">
                <a:solidFill>
                  <a:schemeClr val="bg1"/>
                </a:solidFill>
              </a:rPr>
              <a:t>Statement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if a value falls within a specified range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x = 10;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minVal = 2;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maxVal = 6</a:t>
            </a:r>
            <a:r>
              <a:rPr lang="en-US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</a:t>
            </a: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(x &gt;= minVal) &amp;&amp; (x &lt;= maxVal)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   disp(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'Value within specified range.'</a:t>
            </a: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elseif</a:t>
            </a: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(x &gt; maxVal)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   disp(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'Value exceeds maximum value.'</a:t>
            </a: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else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   disp(</a:t>
            </a:r>
            <a:r>
              <a:rPr lang="en-US" sz="22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'Value is below minimum value.'</a:t>
            </a: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9900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Selection Statements: </a:t>
            </a:r>
            <a:r>
              <a:rPr lang="en-US" sz="3200" dirty="0" smtClean="0">
                <a:solidFill>
                  <a:schemeClr val="bg1"/>
                </a:solidFill>
              </a:rPr>
              <a:t>Quiz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program that receives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integer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quiz grade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should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from 0 to 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then </a:t>
            </a:r>
            <a:r>
              <a:rPr lang="en-US" sz="24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a corresponding letter </a:t>
            </a:r>
            <a:r>
              <a:rPr lang="en-US" sz="24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according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following scheme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30000"/>
              </a:lnSpc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function </a:t>
            </a:r>
            <a:r>
              <a:rPr lang="en-US" sz="24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the letter ‘X’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quiz grade is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valid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15574"/>
              </p:ext>
            </p:extLst>
          </p:nvPr>
        </p:nvGraphicFramePr>
        <p:xfrm>
          <a:off x="2809293" y="3121123"/>
          <a:ext cx="6400800" cy="2560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51754143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400171972"/>
                    </a:ext>
                  </a:extLst>
                </a:gridCol>
              </a:tblGrid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Quiz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064868"/>
                  </a:ext>
                </a:extLst>
              </a:tr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or 10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137443"/>
                  </a:ext>
                </a:extLst>
              </a:tr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341345"/>
                  </a:ext>
                </a:extLst>
              </a:tr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74535"/>
                  </a:ext>
                </a:extLst>
              </a:tr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90144"/>
                  </a:ext>
                </a:extLst>
              </a:tr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 6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04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8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MATLAB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this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learn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basics of MATLAB including:</a:t>
            </a: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Scripts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Logic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Vectorization</a:t>
            </a: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Anonymous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pPr marL="914400" lvl="1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Plotting</a:t>
            </a:r>
          </a:p>
        </p:txBody>
      </p:sp>
    </p:spTree>
    <p:extLst>
      <p:ext uri="{BB962C8B-B14F-4D97-AF65-F5344CB8AC3E}">
        <p14:creationId xmlns:p14="http://schemas.microsoft.com/office/powerpoint/2010/main" val="10949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Selection Statements: </a:t>
            </a:r>
            <a:r>
              <a:rPr lang="en-US" sz="3200" dirty="0" smtClean="0">
                <a:solidFill>
                  <a:schemeClr val="bg1"/>
                </a:solidFill>
              </a:rPr>
              <a:t>Quiz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quiz = input('Enter the score: ');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pt-BR" sz="2000" dirty="0">
                <a:solidFill>
                  <a:srgbClr val="21558D"/>
                </a:solidFill>
                <a:latin typeface="Consolas" panose="020B0609020204030204" pitchFamily="49" charset="0"/>
              </a:rPr>
              <a:t>if</a:t>
            </a:r>
            <a:r>
              <a:rPr lang="pt-BR" sz="2000" dirty="0">
                <a:latin typeface="Consolas" panose="020B0609020204030204" pitchFamily="49" charset="0"/>
              </a:rPr>
              <a:t> quiz &lt; 0 </a:t>
            </a:r>
            <a:r>
              <a:rPr lang="pt-BR" sz="2000" dirty="0" smtClean="0">
                <a:latin typeface="Consolas" panose="020B0609020204030204" pitchFamily="49" charset="0"/>
              </a:rPr>
              <a:t>|| </a:t>
            </a:r>
            <a:r>
              <a:rPr lang="pt-BR" sz="2000" dirty="0">
                <a:latin typeface="Consolas" panose="020B0609020204030204" pitchFamily="49" charset="0"/>
              </a:rPr>
              <a:t>quiz &gt; 10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grade =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'X'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</a:rPr>
              <a:t>elseif</a:t>
            </a:r>
            <a:r>
              <a:rPr lang="en-US" sz="2000" dirty="0">
                <a:latin typeface="Consolas" panose="020B0609020204030204" pitchFamily="49" charset="0"/>
              </a:rPr>
              <a:t> quiz == 9 || quiz == 10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grade =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'A'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</a:rPr>
              <a:t>elseif</a:t>
            </a:r>
            <a:r>
              <a:rPr lang="en-US" sz="2000" dirty="0">
                <a:latin typeface="Consolas" panose="020B0609020204030204" pitchFamily="49" charset="0"/>
              </a:rPr>
              <a:t> quiz == 8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grade =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'B'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</a:rPr>
              <a:t>elseif</a:t>
            </a:r>
            <a:r>
              <a:rPr lang="en-US" sz="2000" dirty="0">
                <a:latin typeface="Consolas" panose="020B0609020204030204" pitchFamily="49" charset="0"/>
              </a:rPr>
              <a:t> quiz == 7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grade =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'C'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</a:rPr>
              <a:t>elseif</a:t>
            </a:r>
            <a:r>
              <a:rPr lang="en-US" sz="2000" dirty="0">
                <a:latin typeface="Consolas" panose="020B0609020204030204" pitchFamily="49" charset="0"/>
              </a:rPr>
              <a:t> quiz == 6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grade =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'D'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</a:rPr>
              <a:t>else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grade =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'F'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</a:rPr>
              <a:t>end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fprintf(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'Grade is %s\n'</a:t>
            </a:r>
            <a:r>
              <a:rPr lang="en-US" sz="2000" dirty="0">
                <a:latin typeface="Consolas" panose="020B0609020204030204" pitchFamily="49" charset="0"/>
              </a:rPr>
              <a:t>, grade</a:t>
            </a:r>
            <a:r>
              <a:rPr lang="en-US" sz="2000" dirty="0" smtClean="0">
                <a:latin typeface="Consolas" panose="020B0609020204030204" pitchFamily="49" charset="0"/>
              </a:rPr>
              <a:t>);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8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While Loops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while statement is used as 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 loop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MATLAB.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while loop is a block of statements that are repeated indefinitely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long as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condition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satisfied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form of the while statement is: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while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condition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statements</a:t>
            </a:r>
            <a:endParaRPr lang="en-US" sz="28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736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While Loops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Display the numbers from 1 to 10.</a:t>
            </a: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1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&lt;= 10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disp(n)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+ 1;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While Loops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57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factorial of an integer.</a:t>
            </a: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2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endParaRPr lang="en-US" sz="10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input(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'Enter a positive integer: </a:t>
            </a:r>
            <a:r>
              <a:rPr lang="en-US" sz="2400" dirty="0" smtClean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ii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1;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fact = 1;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while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ii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&lt;= n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fact = fact *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ii;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ii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ii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+ 1;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disp(fact)</a:t>
            </a: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444" y="1610590"/>
            <a:ext cx="6399502" cy="89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Colon Operator</a:t>
            </a:r>
          </a:p>
        </p:txBody>
      </p:sp>
      <p:sp>
        <p:nvSpPr>
          <p:cNvPr id="8" name="Rectangle 7"/>
          <p:cNvSpPr/>
          <p:nvPr/>
        </p:nvSpPr>
        <p:spPr>
          <a:xfrm>
            <a:off x="751022" y="1007526"/>
            <a:ext cx="10517342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MATLAB provides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shortcut notation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colon operator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colon operator specifies a whole series of values by specifying 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value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series, 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stepping increment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value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series.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form of a colon operator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first:incr:last</a:t>
            </a:r>
          </a:p>
        </p:txBody>
      </p:sp>
    </p:spTree>
    <p:extLst>
      <p:ext uri="{BB962C8B-B14F-4D97-AF65-F5344CB8AC3E}">
        <p14:creationId xmlns:p14="http://schemas.microsoft.com/office/powerpoint/2010/main" val="4435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Colon Operator: Examples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x = 1:2:10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x =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1     3     5     7     9</a:t>
            </a:r>
          </a:p>
          <a:p>
            <a:pPr algn="just">
              <a:lnSpc>
                <a:spcPct val="130000"/>
              </a:lnSpc>
            </a:pP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y = 1:10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y =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	1     2     3     4     5     6     7     8    9	   10</a:t>
            </a:r>
          </a:p>
          <a:p>
            <a:pPr algn="just">
              <a:lnSpc>
                <a:spcPct val="130000"/>
              </a:lnSpc>
            </a:pP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z = 10:-2:0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z =</a:t>
            </a:r>
          </a:p>
          <a:p>
            <a:pPr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10     8     6     4     2     </a:t>
            </a:r>
            <a:r>
              <a:rPr lang="en-U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0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for Loop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 loop is a loop that executes a block of statements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specified number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times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form of the for loop is: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index = values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  statements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648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for Loop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the numbers from 1 to 10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30000"/>
              </a:lnSpc>
            </a:pPr>
            <a:r>
              <a:rPr lang="da-DK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da-DK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da-DK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da-DK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= 1:10</a:t>
            </a:r>
          </a:p>
          <a:p>
            <a:pPr lvl="1" algn="just">
              <a:lnSpc>
                <a:spcPct val="130000"/>
              </a:lnSpc>
            </a:pPr>
            <a:r>
              <a:rPr lang="da-DK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disp(n)</a:t>
            </a:r>
            <a:endParaRPr lang="da-DK" sz="28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da-DK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the numbers from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down to 1.</a:t>
            </a:r>
            <a:endParaRPr lang="en-US" sz="28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da-DK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da-DK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da-DK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da-DK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= 10:-1:1</a:t>
            </a:r>
          </a:p>
          <a:p>
            <a:pPr lvl="1" algn="just">
              <a:lnSpc>
                <a:spcPct val="130000"/>
              </a:lnSpc>
            </a:pPr>
            <a:r>
              <a:rPr lang="da-DK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disp(n)</a:t>
            </a:r>
            <a:endParaRPr lang="da-DK" sz="28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da-DK" sz="28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  <a:endParaRPr lang="en-US" sz="28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63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The for Loop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053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factorial of an integer.</a:t>
            </a:r>
          </a:p>
          <a:p>
            <a:pPr lvl="1" algn="just">
              <a:lnSpc>
                <a:spcPct val="130000"/>
              </a:lnSpc>
            </a:pPr>
            <a:endParaRPr lang="en-US" sz="28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input(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'Enter a positive integer: </a:t>
            </a:r>
            <a:r>
              <a:rPr lang="en-US" sz="2400" dirty="0" smtClean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endParaRPr lang="en-US" sz="24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fact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1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;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ii = 1:n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fact = fact * ii;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lvl="1" algn="just">
              <a:lnSpc>
                <a:spcPct val="130000"/>
              </a:lnSpc>
            </a:pP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disp(fact)</a:t>
            </a:r>
          </a:p>
        </p:txBody>
      </p:sp>
    </p:spTree>
    <p:extLst>
      <p:ext uri="{BB962C8B-B14F-4D97-AF65-F5344CB8AC3E}">
        <p14:creationId xmlns:p14="http://schemas.microsoft.com/office/powerpoint/2010/main" val="18302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Nested </a:t>
            </a:r>
            <a:r>
              <a:rPr lang="en-US" sz="3200" dirty="0">
                <a:solidFill>
                  <a:schemeClr val="bg1"/>
                </a:solidFill>
              </a:rPr>
              <a:t>Loops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possible for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loop to be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inside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loop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example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two nested for loops used to calculate and write out the product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two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ii = 1:3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jj = 1:3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    product = ii * jj;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    fprintf(</a:t>
            </a:r>
            <a:r>
              <a:rPr lang="da-DK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'%d * %d = %d\n</a:t>
            </a:r>
            <a:r>
              <a:rPr lang="da-DK" sz="2400" dirty="0" smtClean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'</a:t>
            </a:r>
            <a:r>
              <a:rPr lang="da-DK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, ii, jj, product</a:t>
            </a: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);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Scripts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program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of instructions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given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language, which accomplishes a task.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of MATLAB instructions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stored in a file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.m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saved.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 can be executed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run,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simply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entering the name of the file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(without the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.m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extension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creating a script,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 the Current Folder is set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folder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want to save your files.</a:t>
            </a:r>
          </a:p>
        </p:txBody>
      </p:sp>
    </p:spTree>
    <p:extLst>
      <p:ext uri="{BB962C8B-B14F-4D97-AF65-F5344CB8AC3E}">
        <p14:creationId xmlns:p14="http://schemas.microsoft.com/office/powerpoint/2010/main" val="20645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continue Statement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continue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statement passes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to 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 iteration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loop. 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continues execution from the next iteration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the </a:t>
            </a: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continue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in a for loop is as follows:</a:t>
            </a:r>
            <a:endParaRPr lang="en-US" sz="28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endParaRPr lang="da-DK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da-DK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n = [5 4 -2 7 -6 8]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</a:t>
            </a: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n &lt; 0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    </a:t>
            </a:r>
            <a:r>
              <a:rPr lang="da-DK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continue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   disp(n)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break Statement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092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break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terminates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execution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loop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the break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execute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the </a:t>
            </a:r>
            <a:r>
              <a:rPr lang="en-US" sz="28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break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in a for loop is as follows:</a:t>
            </a:r>
            <a:endParaRPr lang="en-US" sz="28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endParaRPr lang="da-DK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da-DK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n = [5 4 -2 7 -6 8]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</a:t>
            </a: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n &lt; 0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    </a:t>
            </a:r>
            <a:r>
              <a:rPr lang="da-DK" sz="2400" dirty="0" smtClean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break</a:t>
            </a:r>
            <a:endParaRPr lang="da-DK" sz="2400" dirty="0">
              <a:solidFill>
                <a:srgbClr val="C00000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da-DK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da-DK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   disp(n)</a:t>
            </a:r>
          </a:p>
          <a:p>
            <a:pPr lvl="1" algn="just">
              <a:lnSpc>
                <a:spcPct val="130000"/>
              </a:lnSpc>
            </a:pPr>
            <a:r>
              <a:rPr lang="da-DK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Vectorization: A Faster Alternative to Loops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21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loops are used to apply the same calculations over and over to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array.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code fragment calculates the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square roots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cube roots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 integers between 1 and 100 using a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loop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30000"/>
              </a:lnSpc>
            </a:pP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ii = 1:100</a:t>
            </a:r>
          </a:p>
          <a:p>
            <a:pPr lvl="2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square(ii) = ii^2;</a:t>
            </a:r>
          </a:p>
          <a:p>
            <a:pPr lvl="2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square_root(ii) = ii^(1/2);</a:t>
            </a:r>
          </a:p>
          <a:p>
            <a:pPr lvl="2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cube_root(ii) = ii^(1/3);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713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Vectorization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 is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executed 100 times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one value of each output array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calculated during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cycle of the loop.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MATLAB offers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 alternative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calculations: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vectorization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executing each statement 100 times, MATLAB can do the calculation for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in an array in a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way MATLAB 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designed, this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statement can be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faster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loop and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 exactly the same calculation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8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Vectorization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code fragment uses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vectors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perform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calculation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loop shown previously.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a vector of the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arrays and then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 each calculation only once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doing all 100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statement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ii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= 1:100;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square = ii.^2;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square_root = ii.^(1/2);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cube_root = ii.^(1/3);</a:t>
            </a:r>
          </a:p>
        </p:txBody>
      </p:sp>
    </p:spTree>
    <p:extLst>
      <p:ext uri="{BB962C8B-B14F-4D97-AF65-F5344CB8AC3E}">
        <p14:creationId xmlns:p14="http://schemas.microsoft.com/office/powerpoint/2010/main" val="10452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Vectorization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v = 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1:5</a:t>
            </a:r>
          </a:p>
          <a:p>
            <a:pPr algn="just">
              <a:lnSpc>
                <a:spcPct val="130000"/>
              </a:lnSpc>
            </a:pP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v 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1     2     3     4    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5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v + 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10</a:t>
            </a:r>
            <a:endParaRPr lang="fr-FR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11    12    13    14   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15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v * 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2</a:t>
            </a:r>
            <a:endParaRPr lang="fr-FR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2     4     6     8   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10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sqrt(v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  <a:endParaRPr lang="fr-FR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1.0000    1.4142    1.7321    2.0000    2.2361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Vectorization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sum(1:10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		</a:t>
            </a:r>
            <a:r>
              <a:rPr lang="fr-FR" sz="2200" dirty="0" smtClean="0">
                <a:solidFill>
                  <a:srgbClr val="00B05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% sum of intègres from 1 to 10</a:t>
            </a:r>
            <a:endParaRPr lang="fr-FR" sz="2200" dirty="0">
              <a:solidFill>
                <a:srgbClr val="00B050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55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prod(1:5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		</a:t>
            </a:r>
            <a:r>
              <a:rPr lang="fr-FR" sz="2200" dirty="0" smtClean="0">
                <a:solidFill>
                  <a:srgbClr val="00B05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% 5!</a:t>
            </a:r>
            <a:endParaRPr lang="fr-FR" sz="2200" dirty="0">
              <a:solidFill>
                <a:srgbClr val="00B050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120</a:t>
            </a:r>
            <a:endParaRPr lang="pt-B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pt-B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cos(0:pi:5*pi</a:t>
            </a:r>
            <a:r>
              <a:rPr lang="pt-B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30000"/>
              </a:lnSpc>
            </a:pPr>
            <a:r>
              <a:rPr lang="pt-B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=</a:t>
            </a:r>
          </a:p>
          <a:p>
            <a:pPr algn="just">
              <a:lnSpc>
                <a:spcPct val="130000"/>
              </a:lnSpc>
            </a:pPr>
            <a:r>
              <a:rPr lang="pt-B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</a:t>
            </a:r>
            <a:r>
              <a:rPr lang="pt-B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    -1     1    -1     1    -</a:t>
            </a:r>
            <a:r>
              <a:rPr lang="pt-B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</a:p>
          <a:p>
            <a:pPr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power(2, 0:6</a:t>
            </a:r>
            <a:r>
              <a:rPr lang="en-US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en-US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1     2     4     8    16    32    64</a:t>
            </a:r>
            <a:endParaRPr lang="fr-FR" sz="22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Vectorization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m = [1 2; 3 4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endParaRPr lang="fr-FR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m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1     2</a:t>
            </a: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3    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4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fr-F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m + </a:t>
            </a: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10</a:t>
            </a:r>
            <a:endParaRPr lang="fr-FR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11    12</a:t>
            </a:r>
          </a:p>
          <a:p>
            <a:pPr algn="just">
              <a:lnSpc>
                <a:spcPct val="130000"/>
              </a:lnSpc>
            </a:pPr>
            <a:r>
              <a:rPr lang="fr-F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13    </a:t>
            </a: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14</a:t>
            </a:r>
          </a:p>
          <a:p>
            <a:pPr algn="just">
              <a:lnSpc>
                <a:spcPct val="130000"/>
              </a:lnSpc>
            </a:pPr>
            <a:r>
              <a:rPr lang="fr-F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factorial(m)</a:t>
            </a:r>
          </a:p>
          <a:p>
            <a:pPr algn="just">
              <a:lnSpc>
                <a:spcPct val="130000"/>
              </a:lnSpc>
            </a:pP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=</a:t>
            </a:r>
          </a:p>
          <a:p>
            <a:pPr algn="just">
              <a:lnSpc>
                <a:spcPct val="130000"/>
              </a:lnSpc>
            </a:pP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1     2</a:t>
            </a:r>
          </a:p>
          <a:p>
            <a:pPr algn="just">
              <a:lnSpc>
                <a:spcPct val="130000"/>
              </a:lnSpc>
            </a:pPr>
            <a:r>
              <a:rPr lang="fr-F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6    24</a:t>
            </a:r>
          </a:p>
        </p:txBody>
      </p:sp>
    </p:spTree>
    <p:extLst>
      <p:ext uri="{BB962C8B-B14F-4D97-AF65-F5344CB8AC3E}">
        <p14:creationId xmlns:p14="http://schemas.microsoft.com/office/powerpoint/2010/main" val="28873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Functions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M-files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we have seen so far have been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script files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E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Script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collections of MATLAB statements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stored in a file. </a:t>
            </a:r>
            <a:endParaRPr lang="ar-EG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script file has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input arguments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</a:t>
            </a:r>
            <a:r>
              <a:rPr lang="ar-EG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results</a:t>
            </a:r>
            <a:r>
              <a:rPr lang="ar-EG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type of M-file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runs in its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 independent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workspace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receives input data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an input argument list,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to the caller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an output argument list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3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Functions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353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a function is</a:t>
            </a:r>
          </a:p>
          <a:p>
            <a:pPr lvl="1" algn="just">
              <a:lnSpc>
                <a:spcPct val="130000"/>
              </a:lnSpc>
            </a:pPr>
            <a:endParaRPr lang="en-US" sz="24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function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[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outputVariables</a:t>
            </a:r>
            <a:r>
              <a:rPr 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] = </a:t>
            </a:r>
            <a:r>
              <a:rPr lang="en-US" sz="2400" dirty="0" smtClean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FunctionName</a:t>
            </a: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(inputVariables)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Statements</a:t>
            </a:r>
          </a:p>
          <a:p>
            <a:pPr lvl="2" algn="just">
              <a:lnSpc>
                <a:spcPct val="130000"/>
              </a:lnSpc>
            </a:pPr>
            <a:r>
              <a:rPr lang="en-US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...</a:t>
            </a:r>
            <a:endParaRPr lang="en-US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30000"/>
              </a:lnSpc>
            </a:pPr>
            <a:r>
              <a:rPr lang="en-U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return		</a:t>
            </a:r>
            <a:r>
              <a:rPr lang="en-US" sz="2400" dirty="0" smtClean="0">
                <a:solidFill>
                  <a:srgbClr val="00B05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% Optional	keyword</a:t>
            </a:r>
          </a:p>
          <a:p>
            <a:pPr lvl="1" algn="just">
              <a:lnSpc>
                <a:spcPct val="130000"/>
              </a:lnSpc>
            </a:pPr>
            <a:r>
              <a:rPr lang="en-U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01518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Scripts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3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our first example, we will now create a script called </a:t>
            </a:r>
            <a:r>
              <a:rPr lang="en-US" sz="28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circle.m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calculates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of a circle.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assigns a value for the radius, and then calculates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based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that radius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10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circle</a:t>
            </a:r>
          </a:p>
          <a:p>
            <a:pPr algn="just">
              <a:lnSpc>
                <a:spcPct val="130000"/>
              </a:lnSpc>
            </a:pP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78.5398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16302"/>
          <a:stretch/>
        </p:blipFill>
        <p:spPr>
          <a:xfrm>
            <a:off x="4146766" y="3286712"/>
            <a:ext cx="4480069" cy="168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Functions: Euclidean </a:t>
            </a:r>
            <a:r>
              <a:rPr lang="en-US" sz="3200" dirty="0" smtClean="0">
                <a:solidFill>
                  <a:schemeClr val="bg1"/>
                </a:solidFill>
              </a:rPr>
              <a:t>Distance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dist2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calculates the distance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two 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and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in 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Cartesian coordinate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3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s-E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function</a:t>
            </a:r>
            <a:r>
              <a:rPr lang="es-E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distance = </a:t>
            </a:r>
            <a:r>
              <a:rPr lang="es-ES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dist2</a:t>
            </a:r>
            <a:r>
              <a:rPr lang="es-E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(x1, y1, x2, y2)</a:t>
            </a:r>
          </a:p>
          <a:p>
            <a:pPr lvl="1" algn="just">
              <a:lnSpc>
                <a:spcPct val="130000"/>
              </a:lnSpc>
            </a:pPr>
            <a:r>
              <a:rPr lang="es-E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distance = sqrt((x2-x1).^2 + (y2-y1).^2);</a:t>
            </a:r>
          </a:p>
          <a:p>
            <a:pPr lvl="1" algn="just">
              <a:lnSpc>
                <a:spcPct val="130000"/>
              </a:lnSpc>
            </a:pPr>
            <a:r>
              <a:rPr lang="es-E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lvl="1" algn="just">
              <a:lnSpc>
                <a:spcPct val="130000"/>
              </a:lnSpc>
            </a:pP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fr-FR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dist2(1, 1, 4, 5</a:t>
            </a:r>
            <a:r>
              <a:rPr lang="fr-FR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  <a:endParaRPr lang="fr-FR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5</a:t>
            </a: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3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Functions: </a:t>
            </a:r>
            <a:r>
              <a:rPr lang="en-US" sz="3200" dirty="0">
                <a:solidFill>
                  <a:schemeClr val="bg1"/>
                </a:solidFill>
              </a:rPr>
              <a:t>Area and C</a:t>
            </a:r>
            <a:r>
              <a:rPr lang="en-US" sz="3200" dirty="0" smtClean="0">
                <a:solidFill>
                  <a:schemeClr val="bg1"/>
                </a:solidFill>
              </a:rPr>
              <a:t>ircum of Circle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Often, functions with </a:t>
            </a:r>
            <a:r>
              <a:rPr lang="en-US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outputs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desired.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suppose our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600" dirty="0">
                <a:latin typeface="Consolas" panose="020B0609020204030204" pitchFamily="49" charset="0"/>
                <a:cs typeface="Times New Roman" panose="02020603050405020304" pitchFamily="18" charset="0"/>
              </a:rPr>
              <a:t>area_circ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to return two outputs: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6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</a:t>
            </a:r>
            <a:r>
              <a:rPr lang="en-US" sz="26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circle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26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perimeter of the circle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pt-BR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function</a:t>
            </a:r>
            <a:r>
              <a:rPr lang="pt-B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[area, circum] = </a:t>
            </a:r>
            <a:r>
              <a:rPr lang="pt-BR" sz="22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area_circ</a:t>
            </a:r>
            <a:r>
              <a:rPr lang="pt-B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(r)</a:t>
            </a:r>
          </a:p>
          <a:p>
            <a:pPr lvl="1" algn="just">
              <a:lnSpc>
                <a:spcPct val="130000"/>
              </a:lnSpc>
            </a:pPr>
            <a:r>
              <a:rPr lang="pt-B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   area = </a:t>
            </a:r>
            <a:r>
              <a:rPr lang="pt-B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pi * r^2</a:t>
            </a:r>
            <a:r>
              <a:rPr lang="pt-B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; </a:t>
            </a:r>
          </a:p>
          <a:p>
            <a:pPr lvl="1" algn="just">
              <a:lnSpc>
                <a:spcPct val="130000"/>
              </a:lnSpc>
            </a:pPr>
            <a:r>
              <a:rPr lang="pt-B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    circum = </a:t>
            </a:r>
            <a:r>
              <a:rPr lang="pt-BR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2 * pi * r</a:t>
            </a:r>
            <a:r>
              <a:rPr lang="pt-BR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lnSpc>
                <a:spcPct val="130000"/>
              </a:lnSpc>
            </a:pPr>
            <a:r>
              <a:rPr lang="pt-BR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lvl="1" algn="just">
              <a:lnSpc>
                <a:spcPct val="130000"/>
              </a:lnSpc>
            </a:pPr>
            <a:endParaRPr lang="en-US" sz="10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2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[area, circum] = area_circ(5</a:t>
            </a:r>
            <a:r>
              <a:rPr lang="en-US" sz="22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  <a:endParaRPr lang="en-US" sz="22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area </a:t>
            </a:r>
            <a:r>
              <a:rPr lang="en-US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 78.5398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2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circum </a:t>
            </a:r>
            <a:r>
              <a:rPr lang="en-US" sz="22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 31.4159</a:t>
            </a:r>
            <a:endParaRPr lang="en-US" sz="22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Functions: Rectangular-to-Polar Conversion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217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location of a point in a Cartesian plane can be expressed in either the </a:t>
            </a:r>
            <a:r>
              <a:rPr lang="en-US" sz="26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rectangular coordinates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the </a:t>
            </a:r>
            <a:r>
              <a:rPr lang="en-US" sz="26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 coordinates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among </a:t>
            </a:r>
            <a:r>
              <a:rPr lang="en-US" sz="26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two sets of coordinates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given by the following equations:</a:t>
            </a:r>
            <a:endParaRPr lang="en-US" sz="22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939" y="3403759"/>
            <a:ext cx="2694569" cy="28017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406" y="2742833"/>
            <a:ext cx="4374532" cy="346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Functions: Rectangular-to-Polar Conversion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s-ES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function</a:t>
            </a:r>
            <a:r>
              <a:rPr lang="es-E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[r, theta] = </a:t>
            </a:r>
            <a:r>
              <a:rPr lang="es-ES" sz="2400" dirty="0">
                <a:solidFill>
                  <a:srgbClr val="C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rect2polar</a:t>
            </a:r>
            <a:r>
              <a:rPr lang="es-E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(x, y)</a:t>
            </a:r>
          </a:p>
          <a:p>
            <a:pPr algn="just">
              <a:lnSpc>
                <a:spcPct val="130000"/>
              </a:lnSpc>
            </a:pPr>
            <a:r>
              <a:rPr lang="es-E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r = sqrt(x.^2 + y .^2);</a:t>
            </a:r>
          </a:p>
          <a:p>
            <a:pPr algn="just">
              <a:lnSpc>
                <a:spcPct val="130000"/>
              </a:lnSpc>
            </a:pPr>
            <a:r>
              <a:rPr lang="es-E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    theta = 180/pi * atan2(y, x);</a:t>
            </a:r>
          </a:p>
          <a:p>
            <a:pPr algn="just">
              <a:lnSpc>
                <a:spcPct val="130000"/>
              </a:lnSpc>
            </a:pPr>
            <a:r>
              <a:rPr lang="es-ES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</a:t>
            </a:r>
          </a:p>
          <a:p>
            <a:pPr algn="just">
              <a:lnSpc>
                <a:spcPct val="130000"/>
              </a:lnSpc>
            </a:pP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pt-BR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[r, theta] = rect2polar(4, 3</a:t>
            </a:r>
            <a:r>
              <a:rPr lang="pt-BR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  <a:endParaRPr lang="pt-BR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pt-B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r </a:t>
            </a:r>
            <a:r>
              <a:rPr lang="pt-B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pt-B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pt-B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</a:t>
            </a:r>
            <a:r>
              <a:rPr lang="pt-B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5</a:t>
            </a:r>
            <a:endParaRPr lang="pt-B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pt-B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theta </a:t>
            </a:r>
            <a:r>
              <a:rPr lang="pt-B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pt-B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pt-B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36.8699</a:t>
            </a: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Anonymous </a:t>
            </a:r>
            <a:r>
              <a:rPr lang="en-US" sz="3200" dirty="0" smtClean="0">
                <a:solidFill>
                  <a:schemeClr val="bg1"/>
                </a:solidFill>
              </a:rPr>
              <a:t>Functions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anonymous function is a function that is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stored in a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a variable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whose data type is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function_handle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Anonymous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can accept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inputs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one output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contain only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executable statement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anonymous function that finds the square of a number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lnSpc>
                <a:spcPct val="130000"/>
              </a:lnSpc>
            </a:pPr>
            <a:r>
              <a:rPr lang="fr-FR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sqr = @(x) x.^2;</a:t>
            </a:r>
          </a:p>
          <a:p>
            <a:pPr lvl="1" algn="just">
              <a:lnSpc>
                <a:spcPct val="130000"/>
              </a:lnSpc>
            </a:pPr>
            <a:r>
              <a:rPr lang="fr-FR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fr-FR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sqr(5)</a:t>
            </a:r>
          </a:p>
          <a:p>
            <a:pPr lvl="1" algn="just">
              <a:lnSpc>
                <a:spcPct val="130000"/>
              </a:lnSpc>
            </a:pPr>
            <a:r>
              <a:rPr lang="fr-F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=</a:t>
            </a:r>
            <a:endParaRPr lang="fr-F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25</a:t>
            </a:r>
            <a:endParaRPr lang="en-US" sz="24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2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Anonymous </a:t>
            </a:r>
            <a:r>
              <a:rPr lang="en-US" sz="3200" dirty="0" smtClean="0">
                <a:solidFill>
                  <a:schemeClr val="bg1"/>
                </a:solidFill>
              </a:rPr>
              <a:t>Functions</a:t>
            </a:r>
            <a:r>
              <a:rPr lang="en-US" sz="3200" dirty="0">
                <a:solidFill>
                  <a:schemeClr val="bg1"/>
                </a:solidFill>
              </a:rPr>
              <a:t>: </a:t>
            </a:r>
            <a:r>
              <a:rPr lang="en-US" sz="3200" dirty="0" smtClean="0">
                <a:solidFill>
                  <a:schemeClr val="bg1"/>
                </a:solidFill>
              </a:rPr>
              <a:t>Sinusoidal Signals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signals can be described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analytically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sinusoidal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30000"/>
              </a:lnSpc>
            </a:pPr>
            <a:endParaRPr lang="en-US" sz="24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&gt;&gt; </a:t>
            </a: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x = @(t)(5*sin(12*t</a:t>
            </a:r>
            <a:r>
              <a:rPr lang="en-US" sz="23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))</a:t>
            </a:r>
            <a:endParaRPr lang="en-US" sz="23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x </a:t>
            </a:r>
            <a:r>
              <a:rPr lang="en-US" sz="23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3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function_handle with value</a:t>
            </a:r>
            <a:r>
              <a:rPr lang="en-US" sz="23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:</a:t>
            </a:r>
            <a:endParaRPr lang="en-US" sz="23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@(t)(5*sin(12*t</a:t>
            </a:r>
            <a:r>
              <a:rPr lang="en-US" sz="23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))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x(5</a:t>
            </a:r>
            <a:r>
              <a:rPr lang="en-US" sz="23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)</a:t>
            </a:r>
            <a:endParaRPr lang="en-US" sz="23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en-US" sz="23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3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-1.5241</a:t>
            </a:r>
            <a:endParaRPr lang="en-US" sz="23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3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40940"/>
              </p:ext>
            </p:extLst>
          </p:nvPr>
        </p:nvGraphicFramePr>
        <p:xfrm>
          <a:off x="2240393" y="1418502"/>
          <a:ext cx="7701688" cy="853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62711">
                  <a:extLst>
                    <a:ext uri="{9D8B030D-6E8A-4147-A177-3AD203B41FA5}">
                      <a16:colId xmlns:a16="http://schemas.microsoft.com/office/drawing/2014/main" val="517541437"/>
                    </a:ext>
                  </a:extLst>
                </a:gridCol>
                <a:gridCol w="962711">
                  <a:extLst>
                    <a:ext uri="{9D8B030D-6E8A-4147-A177-3AD203B41FA5}">
                      <a16:colId xmlns:a16="http://schemas.microsoft.com/office/drawing/2014/main" val="948073635"/>
                    </a:ext>
                  </a:extLst>
                </a:gridCol>
                <a:gridCol w="962711">
                  <a:extLst>
                    <a:ext uri="{9D8B030D-6E8A-4147-A177-3AD203B41FA5}">
                      <a16:colId xmlns:a16="http://schemas.microsoft.com/office/drawing/2014/main" val="2870330397"/>
                    </a:ext>
                  </a:extLst>
                </a:gridCol>
                <a:gridCol w="962711">
                  <a:extLst>
                    <a:ext uri="{9D8B030D-6E8A-4147-A177-3AD203B41FA5}">
                      <a16:colId xmlns:a16="http://schemas.microsoft.com/office/drawing/2014/main" val="1725367137"/>
                    </a:ext>
                  </a:extLst>
                </a:gridCol>
                <a:gridCol w="962711">
                  <a:extLst>
                    <a:ext uri="{9D8B030D-6E8A-4147-A177-3AD203B41FA5}">
                      <a16:colId xmlns:a16="http://schemas.microsoft.com/office/drawing/2014/main" val="1400171972"/>
                    </a:ext>
                  </a:extLst>
                </a:gridCol>
                <a:gridCol w="962711">
                  <a:extLst>
                    <a:ext uri="{9D8B030D-6E8A-4147-A177-3AD203B41FA5}">
                      <a16:colId xmlns:a16="http://schemas.microsoft.com/office/drawing/2014/main" val="2444585262"/>
                    </a:ext>
                  </a:extLst>
                </a:gridCol>
                <a:gridCol w="962711">
                  <a:extLst>
                    <a:ext uri="{9D8B030D-6E8A-4147-A177-3AD203B41FA5}">
                      <a16:colId xmlns:a16="http://schemas.microsoft.com/office/drawing/2014/main" val="1138701953"/>
                    </a:ext>
                  </a:extLst>
                </a:gridCol>
                <a:gridCol w="962711">
                  <a:extLst>
                    <a:ext uri="{9D8B030D-6E8A-4147-A177-3AD203B41FA5}">
                      <a16:colId xmlns:a16="http://schemas.microsoft.com/office/drawing/2014/main" val="1533381336"/>
                    </a:ext>
                  </a:extLst>
                </a:gridCol>
              </a:tblGrid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22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064868"/>
                  </a:ext>
                </a:extLst>
              </a:tr>
              <a:tr h="409607"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5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2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155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048483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8505" b="1906"/>
          <a:stretch/>
        </p:blipFill>
        <p:spPr>
          <a:xfrm>
            <a:off x="3254517" y="2473781"/>
            <a:ext cx="5048974" cy="393689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93587" y="946369"/>
            <a:ext cx="19218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9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176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Consolas" panose="020B0609020204030204" pitchFamily="49" charset="0"/>
              </a:rPr>
              <a:t>x = -3:3;</a:t>
            </a:r>
          </a:p>
          <a:p>
            <a:r>
              <a:rPr lang="en-US" sz="2600" dirty="0">
                <a:latin typeface="Consolas" panose="020B0609020204030204" pitchFamily="49" charset="0"/>
              </a:rPr>
              <a:t>y = x.^2;</a:t>
            </a:r>
          </a:p>
          <a:p>
            <a:r>
              <a:rPr lang="en-US" sz="2600" dirty="0">
                <a:latin typeface="Consolas" panose="020B0609020204030204" pitchFamily="49" charset="0"/>
              </a:rPr>
              <a:t>plot(x, y);</a:t>
            </a:r>
          </a:p>
          <a:p>
            <a:pPr algn="just">
              <a:lnSpc>
                <a:spcPct val="130000"/>
              </a:lnSpc>
            </a:pPr>
            <a:endParaRPr lang="ar-EG" sz="26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7827" t="3366" r="18048" b="2352"/>
          <a:stretch/>
        </p:blipFill>
        <p:spPr>
          <a:xfrm>
            <a:off x="1616364" y="2439133"/>
            <a:ext cx="3694546" cy="4096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488" y="2350013"/>
            <a:ext cx="5699735" cy="427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3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181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Consolas" panose="020B0609020204030204" pitchFamily="49" charset="0"/>
              </a:rPr>
              <a:t>x = -</a:t>
            </a:r>
            <a:r>
              <a:rPr lang="en-US" sz="2600" dirty="0" smtClean="0">
                <a:latin typeface="Consolas" panose="020B0609020204030204" pitchFamily="49" charset="0"/>
              </a:rPr>
              <a:t>3:0.1:3</a:t>
            </a:r>
            <a:r>
              <a:rPr lang="en-US" sz="26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600" dirty="0">
                <a:latin typeface="Consolas" panose="020B0609020204030204" pitchFamily="49" charset="0"/>
              </a:rPr>
              <a:t>y = x.^2;</a:t>
            </a:r>
          </a:p>
          <a:p>
            <a:r>
              <a:rPr lang="en-US" sz="2600" dirty="0">
                <a:latin typeface="Consolas" panose="020B0609020204030204" pitchFamily="49" charset="0"/>
              </a:rPr>
              <a:t>plot(x, y);</a:t>
            </a:r>
          </a:p>
          <a:p>
            <a:pPr algn="just">
              <a:lnSpc>
                <a:spcPct val="130000"/>
              </a:lnSpc>
            </a:pPr>
            <a:endParaRPr lang="ar-EG" sz="26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9" b="5344"/>
          <a:stretch/>
        </p:blipFill>
        <p:spPr>
          <a:xfrm>
            <a:off x="3269673" y="2503055"/>
            <a:ext cx="5882569" cy="389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8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latin typeface="Consolas" panose="020B0609020204030204" pitchFamily="49" charset="0"/>
            </a:endParaRPr>
          </a:p>
          <a:p>
            <a:r>
              <a:rPr lang="en-US" sz="2800" dirty="0" smtClean="0">
                <a:latin typeface="Consolas" panose="020B0609020204030204" pitchFamily="49" charset="0"/>
              </a:rPr>
              <a:t>x </a:t>
            </a:r>
            <a:r>
              <a:rPr lang="en-US" sz="2800" dirty="0">
                <a:latin typeface="Consolas" panose="020B0609020204030204" pitchFamily="49" charset="0"/>
              </a:rPr>
              <a:t>= linspace(-3, 3, 100);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y = x.^2;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plot(x, y);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title('f(x) = x^2');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xlabel('x');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ylabel('f(x)');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grid on;</a:t>
            </a:r>
          </a:p>
          <a:p>
            <a:endParaRPr lang="en-US" sz="2800" dirty="0">
              <a:latin typeface="Consolas" panose="020B0609020204030204" pitchFamily="49" charset="0"/>
            </a:endParaRPr>
          </a:p>
          <a:p>
            <a:endParaRPr lang="en-US" sz="2800" dirty="0">
              <a:latin typeface="Consolas" panose="020B0609020204030204" pitchFamily="49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73" y="1522673"/>
            <a:ext cx="5882569" cy="44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Relational and Logic Operators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and logic operators are operators that produce a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or false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result.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Relational operators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operators that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two numbers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produce a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or false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result. </a:t>
            </a:r>
          </a:p>
          <a:p>
            <a:pPr lvl="1" algn="just">
              <a:lnSpc>
                <a:spcPct val="13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a &gt; b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relational </a:t>
            </a:r>
            <a:r>
              <a:rPr lang="en-US" sz="2800" dirty="0" smtClean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 operators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operators that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compare one or two logical values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or false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800" dirty="0">
                <a:latin typeface="Consolas" panose="020B0609020204030204" pitchFamily="49" charset="0"/>
                <a:cs typeface="Times New Roman" panose="02020603050405020304" pitchFamily="18" charset="0"/>
              </a:rPr>
              <a:t>&amp;&amp;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sz="2800" dirty="0">
                <a:solidFill>
                  <a:srgbClr val="2155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logical AND operator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Plotting: Plot Colors, Marker </a:t>
            </a:r>
            <a:r>
              <a:rPr lang="en-US" sz="3200" dirty="0" smtClean="0">
                <a:solidFill>
                  <a:schemeClr val="bg1"/>
                </a:solidFill>
              </a:rPr>
              <a:t>Styles, and </a:t>
            </a:r>
            <a:r>
              <a:rPr lang="en-US" sz="3200" dirty="0">
                <a:solidFill>
                  <a:schemeClr val="bg1"/>
                </a:solidFill>
              </a:rPr>
              <a:t>Line Styles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4267" y="1017147"/>
            <a:ext cx="8263515" cy="549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Plotting: Plot Colors, Marker Styles, and Line Styles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 smtClean="0">
                <a:latin typeface="Consolas" panose="020B0609020204030204" pitchFamily="49" charset="0"/>
              </a:rPr>
              <a:t>x </a:t>
            </a:r>
            <a:r>
              <a:rPr lang="en-US" sz="2800" dirty="0">
                <a:latin typeface="Consolas" panose="020B0609020204030204" pitchFamily="49" charset="0"/>
              </a:rPr>
              <a:t>= linspace(-3, 3, 100);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y = x.^2;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plot(x, y, 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</a:rPr>
              <a:t>'r'</a:t>
            </a:r>
            <a:r>
              <a:rPr lang="en-US" sz="2800" dirty="0">
                <a:latin typeface="Consolas" panose="020B0609020204030204" pitchFamily="49" charset="0"/>
              </a:rPr>
              <a:t>);</a:t>
            </a:r>
          </a:p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title('f(x) = x^2');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xlabel('x');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ylabel('f(x)');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grid on;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36" y="1522673"/>
            <a:ext cx="5965697" cy="447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0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Plotting: Plot Colors, Marker Styles, and Line Styles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latin typeface="Consolas" panose="020B0609020204030204" pitchFamily="49" charset="0"/>
            </a:endParaRPr>
          </a:p>
          <a:p>
            <a:r>
              <a:rPr lang="en-US" sz="2800" dirty="0" smtClean="0">
                <a:latin typeface="Consolas" panose="020B0609020204030204" pitchFamily="49" charset="0"/>
              </a:rPr>
              <a:t>x </a:t>
            </a:r>
            <a:r>
              <a:rPr lang="en-US" sz="2800" dirty="0">
                <a:latin typeface="Consolas" panose="020B0609020204030204" pitchFamily="49" charset="0"/>
              </a:rPr>
              <a:t>= linspace(-3, 3, 10);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y = x.^2;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plot(x, y, </a:t>
            </a:r>
            <a:r>
              <a:rPr lang="en-US" sz="2800" dirty="0">
                <a:solidFill>
                  <a:srgbClr val="21558D"/>
                </a:solidFill>
                <a:latin typeface="Consolas" panose="020B0609020204030204" pitchFamily="49" charset="0"/>
              </a:rPr>
              <a:t>'b</a:t>
            </a:r>
            <a:r>
              <a:rPr lang="en-US" sz="2800" dirty="0" smtClean="0">
                <a:solidFill>
                  <a:srgbClr val="21558D"/>
                </a:solidFill>
                <a:latin typeface="Consolas" panose="020B0609020204030204" pitchFamily="49" charset="0"/>
              </a:rPr>
              <a:t>*--'</a:t>
            </a:r>
            <a:r>
              <a:rPr lang="en-US" sz="2800" dirty="0" smtClean="0">
                <a:latin typeface="Consolas" panose="020B0609020204030204" pitchFamily="49" charset="0"/>
              </a:rPr>
              <a:t>);</a:t>
            </a:r>
            <a:endParaRPr lang="en-US" sz="2800" dirty="0">
              <a:latin typeface="Consolas" panose="020B0609020204030204" pitchFamily="49" charset="0"/>
            </a:endParaRPr>
          </a:p>
          <a:p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title('f(x) = x^2');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xlabel('x');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ylabel('f(x)');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grid on;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693" y="1522673"/>
            <a:ext cx="5882570" cy="441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Plotting: </a:t>
            </a:r>
            <a:r>
              <a:rPr lang="en-US" sz="3200" dirty="0" smtClean="0">
                <a:solidFill>
                  <a:schemeClr val="bg1"/>
                </a:solidFill>
              </a:rPr>
              <a:t>Multiple Functions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Consolas" panose="020B0609020204030204" pitchFamily="49" charset="0"/>
            </a:endParaRPr>
          </a:p>
          <a:p>
            <a:r>
              <a:rPr lang="en-US" sz="2400" dirty="0" smtClean="0">
                <a:latin typeface="Consolas" panose="020B0609020204030204" pitchFamily="49" charset="0"/>
              </a:rPr>
              <a:t>x </a:t>
            </a:r>
            <a:r>
              <a:rPr lang="en-US" sz="2400" dirty="0">
                <a:latin typeface="Consolas" panose="020B0609020204030204" pitchFamily="49" charset="0"/>
              </a:rPr>
              <a:t>= linspace(0, 6, 100);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y1 = sin(2*x);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y2 = 2*cos(2*x);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plot(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x, y1, 'k'</a:t>
            </a:r>
            <a:r>
              <a:rPr lang="en-US" sz="2400" dirty="0">
                <a:latin typeface="Consolas" panose="020B0609020204030204" pitchFamily="49" charset="0"/>
              </a:rPr>
              <a:t>, </a:t>
            </a:r>
            <a:r>
              <a:rPr lang="en-US" sz="2400" dirty="0">
                <a:solidFill>
                  <a:srgbClr val="21558D"/>
                </a:solidFill>
                <a:latin typeface="Consolas" panose="020B0609020204030204" pitchFamily="49" charset="0"/>
              </a:rPr>
              <a:t>x, y2, 'b--'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  <a:p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>
                <a:latin typeface="Consolas" panose="020B0609020204030204" pitchFamily="49" charset="0"/>
              </a:rPr>
              <a:t>title("Plot of f(x) and f'(x)");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xlabel('x');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ylabel('f(x)');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legend("f(x)", "f'(x)");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grid on;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820" y="1522673"/>
            <a:ext cx="5643330" cy="423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Plotting: Subplots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subplot(2, 2, 1);</a:t>
            </a:r>
          </a:p>
          <a:p>
            <a:r>
              <a:rPr lang="en-US" dirty="0">
                <a:latin typeface="Consolas" panose="020B0609020204030204" pitchFamily="49" charset="0"/>
              </a:rPr>
              <a:t>x = linspace(0, 30);</a:t>
            </a:r>
          </a:p>
          <a:p>
            <a:r>
              <a:rPr lang="en-US" dirty="0">
                <a:latin typeface="Consolas" panose="020B0609020204030204" pitchFamily="49" charset="0"/>
              </a:rPr>
              <a:t>y1 = sin(x);</a:t>
            </a:r>
          </a:p>
          <a:p>
            <a:r>
              <a:rPr lang="en-US" dirty="0">
                <a:latin typeface="Consolas" panose="020B0609020204030204" pitchFamily="49" charset="0"/>
              </a:rPr>
              <a:t>plot(x, y1);</a:t>
            </a:r>
          </a:p>
          <a:p>
            <a:r>
              <a:rPr lang="en-US" dirty="0">
                <a:latin typeface="Consolas" panose="020B0609020204030204" pitchFamily="49" charset="0"/>
              </a:rPr>
              <a:t>title('sin(x)');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</a:rPr>
              <a:t>subplot(2, 2, 2);</a:t>
            </a:r>
          </a:p>
          <a:p>
            <a:r>
              <a:rPr lang="en-US" dirty="0">
                <a:latin typeface="Consolas" panose="020B0609020204030204" pitchFamily="49" charset="0"/>
              </a:rPr>
              <a:t>y2 = cos(x);</a:t>
            </a:r>
          </a:p>
          <a:p>
            <a:r>
              <a:rPr lang="en-US" dirty="0">
                <a:latin typeface="Consolas" panose="020B0609020204030204" pitchFamily="49" charset="0"/>
              </a:rPr>
              <a:t>plot(x, y2);</a:t>
            </a:r>
          </a:p>
          <a:p>
            <a:r>
              <a:rPr lang="en-US" dirty="0">
                <a:latin typeface="Consolas" panose="020B0609020204030204" pitchFamily="49" charset="0"/>
              </a:rPr>
              <a:t>title('cos(x)');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</a:rPr>
              <a:t>subplot(2, 2, 3);</a:t>
            </a:r>
          </a:p>
          <a:p>
            <a:r>
              <a:rPr lang="en-US" dirty="0">
                <a:latin typeface="Consolas" panose="020B0609020204030204" pitchFamily="49" charset="0"/>
              </a:rPr>
              <a:t>y3 = tan(x);</a:t>
            </a:r>
          </a:p>
          <a:p>
            <a:r>
              <a:rPr lang="en-US" dirty="0">
                <a:latin typeface="Consolas" panose="020B0609020204030204" pitchFamily="49" charset="0"/>
              </a:rPr>
              <a:t>plot(x, y3);</a:t>
            </a:r>
          </a:p>
          <a:p>
            <a:r>
              <a:rPr lang="en-US" dirty="0">
                <a:latin typeface="Consolas" panose="020B0609020204030204" pitchFamily="49" charset="0"/>
              </a:rPr>
              <a:t>title('tan(x)');</a:t>
            </a:r>
          </a:p>
          <a:p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</a:rPr>
              <a:t>subplot(2, 2, 4);</a:t>
            </a:r>
          </a:p>
          <a:p>
            <a:r>
              <a:rPr lang="en-US" dirty="0">
                <a:latin typeface="Consolas" panose="020B0609020204030204" pitchFamily="49" charset="0"/>
              </a:rPr>
              <a:t>y4 = sec(x);</a:t>
            </a:r>
          </a:p>
          <a:p>
            <a:r>
              <a:rPr lang="en-US" dirty="0">
                <a:latin typeface="Consolas" panose="020B0609020204030204" pitchFamily="49" charset="0"/>
              </a:rPr>
              <a:t>plot(x, y4);</a:t>
            </a:r>
          </a:p>
          <a:p>
            <a:r>
              <a:rPr lang="en-US" dirty="0">
                <a:latin typeface="Consolas" panose="020B0609020204030204" pitchFamily="49" charset="0"/>
              </a:rPr>
              <a:t>title('sec(x)');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310" y="1007526"/>
            <a:ext cx="7295734" cy="54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1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Plotting: </a:t>
            </a:r>
            <a:r>
              <a:rPr lang="en-US" sz="3200" dirty="0" smtClean="0">
                <a:solidFill>
                  <a:schemeClr val="bg1"/>
                </a:solidFill>
              </a:rPr>
              <a:t>Graphing Signals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022" y="1007526"/>
            <a:ext cx="10517342" cy="4913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sinusoidal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5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(12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30000"/>
              </a:lnSpc>
            </a:pPr>
            <a:endParaRPr lang="en-US" sz="24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t = linspace(0, 5, 1000);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x = 5*sin(12*t);</a:t>
            </a:r>
          </a:p>
          <a:p>
            <a:pPr algn="just">
              <a:lnSpc>
                <a:spcPct val="130000"/>
              </a:lnSpc>
            </a:pPr>
            <a:endParaRPr lang="en-US" sz="23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plot(t, x);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title('x(t) = 5sin(12t)');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xlabel('t (sec)');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ylabel('x(t)');</a:t>
            </a:r>
            <a:endParaRPr lang="en-US" sz="23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598" y="2388345"/>
            <a:ext cx="6330602" cy="400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8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Plotting: </a:t>
            </a:r>
            <a:r>
              <a:rPr lang="en-US" sz="3200" dirty="0" smtClean="0">
                <a:solidFill>
                  <a:schemeClr val="bg1"/>
                </a:solidFill>
              </a:rPr>
              <a:t>Graphing Signals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022" y="1007526"/>
            <a:ext cx="10517342" cy="545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signal.</a:t>
            </a:r>
            <a:endParaRPr lang="en-US" sz="24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3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3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3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3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23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endParaRPr lang="en-US" sz="1000" dirty="0" smtClean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t = [-1, 0, 1, 3, 4, 5, 6];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x = [0, 0, 1, -1, -1, 0, 0];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plot(t, x, 'b');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xlabel('t');</a:t>
            </a:r>
          </a:p>
          <a:p>
            <a:pPr algn="just">
              <a:lnSpc>
                <a:spcPct val="130000"/>
              </a:lnSpc>
            </a:pPr>
            <a:r>
              <a:rPr lang="en-US" sz="2300" dirty="0">
                <a:latin typeface="Consolas" panose="020B0609020204030204" pitchFamily="49" charset="0"/>
                <a:cs typeface="Times New Roman" panose="02020603050405020304" pitchFamily="18" charset="0"/>
              </a:rPr>
              <a:t>ylabel('x (t)');</a:t>
            </a:r>
            <a:endParaRPr lang="en-US" sz="2300" dirty="0" smtClean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512" y="1632935"/>
            <a:ext cx="4598410" cy="22360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098" y="2697019"/>
            <a:ext cx="5156756" cy="386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Relational Operators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499" y="2307764"/>
            <a:ext cx="7229475" cy="41814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1022" y="1007526"/>
            <a:ext cx="10517342" cy="1156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careful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to confuse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equivalence relational operator (==) with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operator (=).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Relational Operators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4" y="1642745"/>
            <a:ext cx="6600825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51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Relational </a:t>
            </a:r>
            <a:r>
              <a:rPr lang="en-US" sz="3200" dirty="0" smtClean="0">
                <a:solidFill>
                  <a:schemeClr val="bg1"/>
                </a:solidFill>
              </a:rPr>
              <a:t>Operators With Arrays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20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a = [1 0; -2 1</a:t>
            </a:r>
            <a:r>
              <a:rPr lang="en-US" sz="20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endParaRPr lang="en-US" sz="20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1     0</a:t>
            </a: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-2    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b = [0 2; -2 -1</a:t>
            </a:r>
            <a:r>
              <a:rPr lang="en-US" sz="20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]</a:t>
            </a:r>
            <a:endParaRPr lang="en-US" sz="20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b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0     </a:t>
            </a: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2</a:t>
            </a: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-2    -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1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a &gt;= </a:t>
            </a:r>
            <a:r>
              <a:rPr lang="en-US" sz="20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b</a:t>
            </a:r>
            <a:endParaRPr lang="en-US" sz="20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2</a:t>
            </a:r>
            <a:r>
              <a:rPr lang="en-US" sz="2000" b="1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×</a:t>
            </a: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2 logical </a:t>
            </a:r>
            <a:r>
              <a:rPr lang="en-US" sz="20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array</a:t>
            </a:r>
            <a:endParaRPr lang="en-US" sz="20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1   0</a:t>
            </a:r>
          </a:p>
          <a:p>
            <a:pPr algn="just">
              <a:lnSpc>
                <a:spcPct val="130000"/>
              </a:lnSpc>
            </a:pPr>
            <a:r>
              <a:rPr lang="en-US" sz="20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1   1</a:t>
            </a:r>
          </a:p>
        </p:txBody>
      </p:sp>
    </p:spTree>
    <p:extLst>
      <p:ext uri="{BB962C8B-B14F-4D97-AF65-F5344CB8AC3E}">
        <p14:creationId xmlns:p14="http://schemas.microsoft.com/office/powerpoint/2010/main" val="29153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2192000" cy="784196"/>
            <a:chOff x="0" y="0"/>
            <a:chExt cx="9144000" cy="784196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742950"/>
            </a:xfrm>
            <a:prstGeom prst="rect">
              <a:avLst/>
            </a:prstGeom>
            <a:gradFill>
              <a:gsLst>
                <a:gs pos="0">
                  <a:srgbClr val="22568F"/>
                </a:gs>
                <a:gs pos="100000">
                  <a:srgbClr val="062748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4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738477"/>
              <a:ext cx="9144000" cy="45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5725" y="95250"/>
            <a:ext cx="12011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Relational </a:t>
            </a:r>
            <a:r>
              <a:rPr lang="en-US" sz="3200" dirty="0" smtClean="0">
                <a:solidFill>
                  <a:schemeClr val="bg1"/>
                </a:solidFill>
              </a:rPr>
              <a:t>Operators </a:t>
            </a:r>
            <a:r>
              <a:rPr lang="en-US" sz="3200" dirty="0">
                <a:solidFill>
                  <a:schemeClr val="bg1"/>
                </a:solidFill>
              </a:rPr>
              <a:t>With C</a:t>
            </a:r>
            <a:r>
              <a:rPr lang="en-US" sz="3200" dirty="0" smtClean="0">
                <a:solidFill>
                  <a:schemeClr val="bg1"/>
                </a:solidFill>
              </a:rPr>
              <a:t>haracter Arrays and Strings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1022" y="1007526"/>
            <a:ext cx="10517342" cy="4372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r-FR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'DSP' == 'DIP</a:t>
            </a:r>
            <a:r>
              <a:rPr lang="fr-FR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'</a:t>
            </a:r>
            <a:endParaRPr lang="fr-FR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1</a:t>
            </a:r>
            <a:r>
              <a:rPr lang="fr-FR" sz="2400" b="1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×</a:t>
            </a: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3 logical </a:t>
            </a:r>
            <a:r>
              <a:rPr lang="fr-F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array</a:t>
            </a:r>
            <a:endParaRPr lang="fr-F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1   0   1</a:t>
            </a:r>
          </a:p>
          <a:p>
            <a:pPr algn="just">
              <a:lnSpc>
                <a:spcPct val="130000"/>
              </a:lnSpc>
            </a:pPr>
            <a:endParaRPr lang="fr-FR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&gt;&gt; "DSP" == "DIP</a:t>
            </a:r>
            <a:r>
              <a:rPr lang="fr-FR" sz="24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"</a:t>
            </a:r>
            <a:endParaRPr lang="fr-FR" sz="24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ans </a:t>
            </a:r>
            <a:r>
              <a:rPr lang="fr-F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=</a:t>
            </a:r>
            <a:endParaRPr lang="fr-F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</a:t>
            </a:r>
            <a:r>
              <a:rPr lang="fr-FR" sz="2400" dirty="0" smtClean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logical</a:t>
            </a:r>
            <a:endParaRPr lang="fr-FR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fr-FR" sz="2400" dirty="0">
                <a:solidFill>
                  <a:srgbClr val="21558D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0</a:t>
            </a:r>
            <a:endParaRPr lang="en-US" sz="2400" dirty="0">
              <a:solidFill>
                <a:srgbClr val="21558D"/>
              </a:solidFill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2821</Words>
  <Application>Microsoft Office PowerPoint</Application>
  <PresentationFormat>Widescreen</PresentationFormat>
  <Paragraphs>551</Paragraphs>
  <Slides>56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Calibri Light</vt:lpstr>
      <vt:lpstr>Consolas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Ghamry</dc:creator>
  <cp:lastModifiedBy>GHAMRY</cp:lastModifiedBy>
  <cp:revision>2064</cp:revision>
  <dcterms:created xsi:type="dcterms:W3CDTF">2019-10-14T18:09:37Z</dcterms:created>
  <dcterms:modified xsi:type="dcterms:W3CDTF">2022-10-13T04:47:28Z</dcterms:modified>
</cp:coreProperties>
</file>